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91" r:id="rId5"/>
    <p:sldId id="265" r:id="rId6"/>
    <p:sldId id="266" r:id="rId7"/>
    <p:sldId id="267" r:id="rId8"/>
    <p:sldId id="298" r:id="rId9"/>
    <p:sldId id="262" r:id="rId10"/>
    <p:sldId id="261" r:id="rId11"/>
    <p:sldId id="268" r:id="rId12"/>
    <p:sldId id="269" r:id="rId13"/>
    <p:sldId id="299" r:id="rId14"/>
    <p:sldId id="270" r:id="rId15"/>
    <p:sldId id="271" r:id="rId16"/>
    <p:sldId id="272" r:id="rId17"/>
    <p:sldId id="273" r:id="rId18"/>
    <p:sldId id="274" r:id="rId19"/>
    <p:sldId id="286" r:id="rId20"/>
    <p:sldId id="304" r:id="rId21"/>
    <p:sldId id="301" r:id="rId22"/>
    <p:sldId id="302" r:id="rId23"/>
    <p:sldId id="303" r:id="rId24"/>
    <p:sldId id="287" r:id="rId25"/>
  </p:sldIdLst>
  <p:sldSz cx="24384000" cy="13716000"/>
  <p:notesSz cx="7102475" cy="9388475"/>
  <p:embeddedFontLst>
    <p:embeddedFont>
      <p:font typeface="Helvetica Neue" panose="020B0604020202020204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Montserrat SemiBold" panose="000007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iyf77ciScQ28xsPuA1+2MccAsA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5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Santos" userId="5a6f8f1648578a1e" providerId="LiveId" clId="{10C69FCE-6FCF-4C33-9CAE-09158C8BD904}"/>
    <pc:docChg chg="undo custSel modSld">
      <pc:chgData name="Bob Santos" userId="5a6f8f1648578a1e" providerId="LiveId" clId="{10C69FCE-6FCF-4C33-9CAE-09158C8BD904}" dt="2024-12-03T21:14:06.119" v="266" actId="6549"/>
      <pc:docMkLst>
        <pc:docMk/>
      </pc:docMkLst>
      <pc:sldChg chg="modSp mod">
        <pc:chgData name="Bob Santos" userId="5a6f8f1648578a1e" providerId="LiveId" clId="{10C69FCE-6FCF-4C33-9CAE-09158C8BD904}" dt="2024-12-03T21:04:52.633" v="56" actId="6549"/>
        <pc:sldMkLst>
          <pc:docMk/>
          <pc:sldMk cId="2512848005" sldId="268"/>
        </pc:sldMkLst>
      </pc:sldChg>
      <pc:sldChg chg="modSp mod">
        <pc:chgData name="Bob Santos" userId="5a6f8f1648578a1e" providerId="LiveId" clId="{10C69FCE-6FCF-4C33-9CAE-09158C8BD904}" dt="2024-12-03T21:06:41.701" v="126" actId="6549"/>
        <pc:sldMkLst>
          <pc:docMk/>
          <pc:sldMk cId="1617767535" sldId="269"/>
        </pc:sldMkLst>
      </pc:sldChg>
      <pc:sldChg chg="modSp mod">
        <pc:chgData name="Bob Santos" userId="5a6f8f1648578a1e" providerId="LiveId" clId="{10C69FCE-6FCF-4C33-9CAE-09158C8BD904}" dt="2024-12-03T21:13:15.338" v="192" actId="6549"/>
        <pc:sldMkLst>
          <pc:docMk/>
          <pc:sldMk cId="3565554628" sldId="286"/>
        </pc:sldMkLst>
      </pc:sldChg>
      <pc:sldChg chg="modSp mod">
        <pc:chgData name="Bob Santos" userId="5a6f8f1648578a1e" providerId="LiveId" clId="{10C69FCE-6FCF-4C33-9CAE-09158C8BD904}" dt="2024-12-03T21:13:36.521" v="226" actId="6549"/>
        <pc:sldMkLst>
          <pc:docMk/>
          <pc:sldMk cId="3184068368" sldId="301"/>
        </pc:sldMkLst>
      </pc:sldChg>
      <pc:sldChg chg="modSp mod">
        <pc:chgData name="Bob Santos" userId="5a6f8f1648578a1e" providerId="LiveId" clId="{10C69FCE-6FCF-4C33-9CAE-09158C8BD904}" dt="2024-12-03T21:13:55.192" v="249" actId="6549"/>
        <pc:sldMkLst>
          <pc:docMk/>
          <pc:sldMk cId="2105666478" sldId="302"/>
        </pc:sldMkLst>
      </pc:sldChg>
      <pc:sldChg chg="modSp mod">
        <pc:chgData name="Bob Santos" userId="5a6f8f1648578a1e" providerId="LiveId" clId="{10C69FCE-6FCF-4C33-9CAE-09158C8BD904}" dt="2024-12-03T21:14:06.119" v="266" actId="6549"/>
        <pc:sldMkLst>
          <pc:docMk/>
          <pc:sldMk cId="3660804390" sldId="303"/>
        </pc:sldMkLst>
      </pc:sldChg>
      <pc:sldChg chg="modSp mod">
        <pc:chgData name="Bob Santos" userId="5a6f8f1648578a1e" providerId="LiveId" clId="{10C69FCE-6FCF-4C33-9CAE-09158C8BD904}" dt="2024-12-03T21:13:26.901" v="209" actId="6549"/>
        <pc:sldMkLst>
          <pc:docMk/>
          <pc:sldMk cId="2265394490" sldId="304"/>
        </pc:sldMkLst>
      </pc:sldChg>
    </pc:docChg>
  </pc:docChgLst>
  <pc:docChgLst>
    <pc:chgData name="Bob Santos" userId="5a6f8f1648578a1e" providerId="LiveId" clId="{125F52F4-9AB1-4438-9848-6A0026598F3B}"/>
    <pc:docChg chg="custSel modSld">
      <pc:chgData name="Bob Santos" userId="5a6f8f1648578a1e" providerId="LiveId" clId="{125F52F4-9AB1-4438-9848-6A0026598F3B}" dt="2025-07-02T20:03:38.038" v="741" actId="20577"/>
      <pc:docMkLst>
        <pc:docMk/>
      </pc:docMkLst>
      <pc:sldChg chg="modSp mod">
        <pc:chgData name="Bob Santos" userId="5a6f8f1648578a1e" providerId="LiveId" clId="{125F52F4-9AB1-4438-9848-6A0026598F3B}" dt="2025-07-02T19:26:09.623" v="115" actId="20577"/>
        <pc:sldMkLst>
          <pc:docMk/>
          <pc:sldMk cId="2512848005" sldId="268"/>
        </pc:sldMkLst>
        <pc:spChg chg="mod">
          <ac:chgData name="Bob Santos" userId="5a6f8f1648578a1e" providerId="LiveId" clId="{125F52F4-9AB1-4438-9848-6A0026598F3B}" dt="2025-07-02T19:26:09.623" v="115" actId="20577"/>
          <ac:spMkLst>
            <pc:docMk/>
            <pc:sldMk cId="2512848005" sldId="268"/>
            <ac:spMk id="3" creationId="{320D6A46-21B2-23C6-4993-606859CD540F}"/>
          </ac:spMkLst>
        </pc:spChg>
      </pc:sldChg>
      <pc:sldChg chg="modSp mod">
        <pc:chgData name="Bob Santos" userId="5a6f8f1648578a1e" providerId="LiveId" clId="{125F52F4-9AB1-4438-9848-6A0026598F3B}" dt="2025-07-02T19:25:54.755" v="114" actId="6549"/>
        <pc:sldMkLst>
          <pc:docMk/>
          <pc:sldMk cId="1617767535" sldId="269"/>
        </pc:sldMkLst>
        <pc:spChg chg="mod">
          <ac:chgData name="Bob Santos" userId="5a6f8f1648578a1e" providerId="LiveId" clId="{125F52F4-9AB1-4438-9848-6A0026598F3B}" dt="2025-07-02T19:25:54.755" v="114" actId="6549"/>
          <ac:spMkLst>
            <pc:docMk/>
            <pc:sldMk cId="1617767535" sldId="269"/>
            <ac:spMk id="3" creationId="{320D6A46-21B2-23C6-4993-606859CD540F}"/>
          </ac:spMkLst>
        </pc:spChg>
      </pc:sldChg>
      <pc:sldChg chg="modSp mod">
        <pc:chgData name="Bob Santos" userId="5a6f8f1648578a1e" providerId="LiveId" clId="{125F52F4-9AB1-4438-9848-6A0026598F3B}" dt="2025-07-02T19:34:06.996" v="200" actId="20577"/>
        <pc:sldMkLst>
          <pc:docMk/>
          <pc:sldMk cId="3009742384" sldId="270"/>
        </pc:sldMkLst>
        <pc:spChg chg="mod">
          <ac:chgData name="Bob Santos" userId="5a6f8f1648578a1e" providerId="LiveId" clId="{125F52F4-9AB1-4438-9848-6A0026598F3B}" dt="2025-07-02T19:34:06.996" v="200" actId="20577"/>
          <ac:spMkLst>
            <pc:docMk/>
            <pc:sldMk cId="3009742384" sldId="270"/>
            <ac:spMk id="3" creationId="{42A4C324-CBA7-6604-00F8-D8C651175BC9}"/>
          </ac:spMkLst>
        </pc:spChg>
      </pc:sldChg>
      <pc:sldChg chg="modSp mod">
        <pc:chgData name="Bob Santos" userId="5a6f8f1648578a1e" providerId="LiveId" clId="{125F52F4-9AB1-4438-9848-6A0026598F3B}" dt="2025-07-02T19:35:13.862" v="235" actId="20577"/>
        <pc:sldMkLst>
          <pc:docMk/>
          <pc:sldMk cId="983651856" sldId="271"/>
        </pc:sldMkLst>
        <pc:spChg chg="mod">
          <ac:chgData name="Bob Santos" userId="5a6f8f1648578a1e" providerId="LiveId" clId="{125F52F4-9AB1-4438-9848-6A0026598F3B}" dt="2025-07-02T19:35:13.862" v="235" actId="20577"/>
          <ac:spMkLst>
            <pc:docMk/>
            <pc:sldMk cId="983651856" sldId="271"/>
            <ac:spMk id="3" creationId="{42A4C324-CBA7-6604-00F8-D8C651175BC9}"/>
          </ac:spMkLst>
        </pc:spChg>
      </pc:sldChg>
      <pc:sldChg chg="modSp mod">
        <pc:chgData name="Bob Santos" userId="5a6f8f1648578a1e" providerId="LiveId" clId="{125F52F4-9AB1-4438-9848-6A0026598F3B}" dt="2025-07-02T20:03:14.321" v="720" actId="20577"/>
        <pc:sldMkLst>
          <pc:docMk/>
          <pc:sldMk cId="3565554628" sldId="286"/>
        </pc:sldMkLst>
        <pc:spChg chg="mod">
          <ac:chgData name="Bob Santos" userId="5a6f8f1648578a1e" providerId="LiveId" clId="{125F52F4-9AB1-4438-9848-6A0026598F3B}" dt="2025-07-02T20:03:14.321" v="720" actId="20577"/>
          <ac:spMkLst>
            <pc:docMk/>
            <pc:sldMk cId="3565554628" sldId="286"/>
            <ac:spMk id="3" creationId="{3815C737-A333-9DE6-49EE-813451F8A97D}"/>
          </ac:spMkLst>
        </pc:spChg>
      </pc:sldChg>
      <pc:sldChg chg="modSp mod">
        <pc:chgData name="Bob Santos" userId="5a6f8f1648578a1e" providerId="LiveId" clId="{125F52F4-9AB1-4438-9848-6A0026598F3B}" dt="2025-07-02T20:03:38.038" v="741" actId="20577"/>
        <pc:sldMkLst>
          <pc:docMk/>
          <pc:sldMk cId="2265394490" sldId="304"/>
        </pc:sldMkLst>
        <pc:spChg chg="mod">
          <ac:chgData name="Bob Santos" userId="5a6f8f1648578a1e" providerId="LiveId" clId="{125F52F4-9AB1-4438-9848-6A0026598F3B}" dt="2025-07-02T20:03:38.038" v="741" actId="20577"/>
          <ac:spMkLst>
            <pc:docMk/>
            <pc:sldMk cId="2265394490" sldId="304"/>
            <ac:spMk id="3" creationId="{3815C737-A333-9DE6-49EE-813451F8A9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946997" y="4459526"/>
            <a:ext cx="5208482" cy="4224814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AND_BODY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/>
          <p:nvPr/>
        </p:nvSpPr>
        <p:spPr>
          <a:xfrm>
            <a:off x="-1" y="-1"/>
            <a:ext cx="24384004" cy="13716002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Google Shape;14;p19" descr="Google Shape;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1800" y="3479800"/>
            <a:ext cx="5740400" cy="67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9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/>
          <p:nvPr/>
        </p:nvSpPr>
        <p:spPr>
          <a:xfrm>
            <a:off x="-1" y="0"/>
            <a:ext cx="24384004" cy="5486400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Google Shape;18;p20"/>
          <p:cNvSpPr/>
          <p:nvPr/>
        </p:nvSpPr>
        <p:spPr>
          <a:xfrm>
            <a:off x="-1" y="11887200"/>
            <a:ext cx="24384004" cy="18288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2438399" y="6269063"/>
            <a:ext cx="19507203" cy="13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Montserrat"/>
              <a:buNone/>
              <a:defRPr sz="8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1"/>
          </p:nvPr>
        </p:nvSpPr>
        <p:spPr>
          <a:xfrm>
            <a:off x="2438398" y="7656162"/>
            <a:ext cx="19507203" cy="914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  <a:defRPr sz="3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ody Slide Text no Subhead">
  <p:cSld name="Body Slide Text no Subhead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1"/>
          <p:cNvSpPr/>
          <p:nvPr/>
        </p:nvSpPr>
        <p:spPr>
          <a:xfrm>
            <a:off x="-1" y="11624964"/>
            <a:ext cx="24384004" cy="343300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" name="Google Shape;24;p21"/>
          <p:cNvSpPr/>
          <p:nvPr/>
        </p:nvSpPr>
        <p:spPr>
          <a:xfrm>
            <a:off x="-1" y="11887200"/>
            <a:ext cx="24384004" cy="18288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" name="Google Shape;25;p21" descr="Google Shape;1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730809" y="12100590"/>
            <a:ext cx="1193883" cy="140202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1550154" y="669940"/>
            <a:ext cx="22822692" cy="1928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8700"/>
              <a:buFont typeface="Arial"/>
              <a:buNone/>
              <a:defRPr sz="8700" b="1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body" idx="1"/>
          </p:nvPr>
        </p:nvSpPr>
        <p:spPr>
          <a:xfrm>
            <a:off x="1549399" y="2884845"/>
            <a:ext cx="21181500" cy="635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ight Blue Solid">
  <p:cSld name="Light Blue Solid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/>
          <p:nvPr/>
        </p:nvSpPr>
        <p:spPr>
          <a:xfrm>
            <a:off x="-1" y="0"/>
            <a:ext cx="24384004" cy="13716002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ody Slide with Bullets 2 column">
  <p:cSld name="Body Slide with Bullets 2 colum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/>
          <p:nvPr/>
        </p:nvSpPr>
        <p:spPr>
          <a:xfrm>
            <a:off x="-1" y="11624964"/>
            <a:ext cx="24384004" cy="343300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26"/>
          <p:cNvSpPr/>
          <p:nvPr/>
        </p:nvSpPr>
        <p:spPr>
          <a:xfrm>
            <a:off x="-1" y="11887200"/>
            <a:ext cx="24384004" cy="18288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6" name="Google Shape;56;p26" descr="Google Shape;3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730809" y="12100590"/>
            <a:ext cx="1193883" cy="140202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6"/>
          <p:cNvSpPr txBox="1"/>
          <p:nvPr/>
        </p:nvSpPr>
        <p:spPr>
          <a:xfrm>
            <a:off x="1590774" y="3211110"/>
            <a:ext cx="10111582" cy="544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8000"/>
              <a:buFont typeface="Montserrat"/>
              <a:buNone/>
            </a:pPr>
            <a:r>
              <a:rPr lang="en-US" sz="8000" b="1" i="0" u="none" strike="noStrike" cap="none" dirty="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Subhead</a:t>
            </a:r>
            <a:endParaRPr dirty="0"/>
          </a:p>
          <a:p>
            <a:pPr marL="370972" marR="0" lvl="0" indent="-3709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  <a:p>
            <a:pPr marL="370972" marR="0" lvl="0" indent="-3709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  <a:p>
            <a:pPr marL="370972" marR="0" lvl="0" indent="-3709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</p:txBody>
      </p:sp>
      <p:sp>
        <p:nvSpPr>
          <p:cNvPr id="58" name="Google Shape;58;p26"/>
          <p:cNvSpPr txBox="1"/>
          <p:nvPr/>
        </p:nvSpPr>
        <p:spPr>
          <a:xfrm>
            <a:off x="12123308" y="3211109"/>
            <a:ext cx="11399045" cy="601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8000"/>
              <a:buFont typeface="Montserrat"/>
              <a:buNone/>
            </a:pPr>
            <a:r>
              <a:rPr lang="en-US" sz="8000" b="1" i="0" u="none" strike="noStrike" cap="none" dirty="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Subhead</a:t>
            </a:r>
            <a:endParaRPr dirty="0"/>
          </a:p>
          <a:p>
            <a:pPr marL="350920" marR="0" lvl="0" indent="-35092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  <a:p>
            <a:pPr marL="350920" marR="0" lvl="0" indent="-35092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  <a:p>
            <a:pPr marL="350920" marR="0" lvl="0" indent="-35092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0"/>
              <a:buFont typeface="Montserrat SemiBold"/>
              <a:buChar char="•"/>
            </a:pPr>
            <a:r>
              <a:rPr lang="en-US" sz="5000" b="1" i="0" u="none" strike="noStrike" cap="none" dirty="0">
                <a:solidFill>
                  <a:srgbClr val="5353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Text Bullet List</a:t>
            </a:r>
            <a:endParaRPr dirty="0"/>
          </a:p>
        </p:txBody>
      </p:sp>
      <p:sp>
        <p:nvSpPr>
          <p:cNvPr id="59" name="Google Shape;59;p26"/>
          <p:cNvSpPr txBox="1"/>
          <p:nvPr/>
        </p:nvSpPr>
        <p:spPr>
          <a:xfrm>
            <a:off x="1550155" y="669940"/>
            <a:ext cx="22822690" cy="1928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10100"/>
              <a:buFont typeface="Arial"/>
              <a:buNone/>
            </a:pPr>
            <a:r>
              <a:rPr lang="en-US" sz="101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dirty="0"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2438399" y="2634711"/>
            <a:ext cx="19507203" cy="483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 Solid">
  <p:cSld name="Blue Solid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/>
          <p:nvPr/>
        </p:nvSpPr>
        <p:spPr>
          <a:xfrm>
            <a:off x="-1" y="-1"/>
            <a:ext cx="24384004" cy="13716002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" name="Google Shape;74;p29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A Slide">
  <p:cSld name="BAA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/>
          <p:nvPr/>
        </p:nvSpPr>
        <p:spPr>
          <a:xfrm>
            <a:off x="0" y="11624964"/>
            <a:ext cx="24384001" cy="343201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" name="Google Shape;79;p31"/>
          <p:cNvSpPr/>
          <p:nvPr/>
        </p:nvSpPr>
        <p:spPr>
          <a:xfrm>
            <a:off x="0" y="11887200"/>
            <a:ext cx="24384001" cy="18288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0" name="Google Shape;80;p31" descr="Google Shape;55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730809" y="12100590"/>
            <a:ext cx="1193883" cy="1402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1" descr="Google Shape;5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6860" y="542940"/>
            <a:ext cx="2158752" cy="192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1"/>
          <p:cNvSpPr txBox="1"/>
          <p:nvPr/>
        </p:nvSpPr>
        <p:spPr>
          <a:xfrm>
            <a:off x="4147454" y="669940"/>
            <a:ext cx="20225399" cy="160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10100"/>
              <a:buFont typeface="Arial"/>
              <a:buNone/>
            </a:pPr>
            <a:r>
              <a:rPr lang="en-US" sz="101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BUNKS ACROSS AMERICA</a:t>
            </a:r>
            <a:endParaRPr dirty="0"/>
          </a:p>
        </p:txBody>
      </p:sp>
      <p:sp>
        <p:nvSpPr>
          <p:cNvPr id="83" name="Google Shape;83;p31"/>
          <p:cNvSpPr txBox="1">
            <a:spLocks noGrp="1"/>
          </p:cNvSpPr>
          <p:nvPr>
            <p:ph type="body" idx="1"/>
          </p:nvPr>
        </p:nvSpPr>
        <p:spPr>
          <a:xfrm>
            <a:off x="1549399" y="4882503"/>
            <a:ext cx="21181500" cy="635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2AAAE1"/>
              </a:buClr>
              <a:buSzPts val="4000"/>
              <a:buFont typeface="Helvetica Neue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2AAAE1"/>
              </a:buClr>
              <a:buSzPts val="4000"/>
              <a:buFont typeface="Helvetica Neue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2AAAE1"/>
              </a:buClr>
              <a:buSzPts val="4000"/>
              <a:buFont typeface="Helvetica Neue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2AAAE1"/>
              </a:buClr>
              <a:buSzPts val="4000"/>
              <a:buFont typeface="Helvetica Neue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482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2AAAE1"/>
              </a:buClr>
              <a:buSzPts val="4000"/>
              <a:buFont typeface="Helvetica Neue"/>
              <a:buChar char="●"/>
              <a:defRPr sz="4000" b="1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body" idx="2"/>
          </p:nvPr>
        </p:nvSpPr>
        <p:spPr>
          <a:xfrm>
            <a:off x="1540508" y="3358641"/>
            <a:ext cx="21190199" cy="152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1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/>
          <p:nvPr/>
        </p:nvSpPr>
        <p:spPr>
          <a:xfrm>
            <a:off x="-1" y="0"/>
            <a:ext cx="24384004" cy="11624965"/>
          </a:xfrm>
          <a:prstGeom prst="rect">
            <a:avLst/>
          </a:prstGeom>
          <a:solidFill>
            <a:srgbClr val="29AAE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7;p18"/>
          <p:cNvSpPr/>
          <p:nvPr/>
        </p:nvSpPr>
        <p:spPr>
          <a:xfrm>
            <a:off x="-1" y="11887200"/>
            <a:ext cx="24384004" cy="18288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Google Shape;8;p18" descr="Google Shape;38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2730809" y="12100590"/>
            <a:ext cx="1193883" cy="140202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8"/>
          <p:cNvSpPr txBox="1">
            <a:spLocks noGrp="1"/>
          </p:cNvSpPr>
          <p:nvPr>
            <p:ph type="title"/>
          </p:nvPr>
        </p:nvSpPr>
        <p:spPr>
          <a:xfrm>
            <a:off x="2438399" y="2634711"/>
            <a:ext cx="19507203" cy="483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Montserrat"/>
              <a:buNone/>
              <a:defRPr sz="12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sldNum" idx="1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  <p:sldLayoutId id="2147483659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 idx="4294967295"/>
          </p:nvPr>
        </p:nvSpPr>
        <p:spPr>
          <a:xfrm>
            <a:off x="1550154" y="669940"/>
            <a:ext cx="22822692" cy="153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700"/>
              <a:buFont typeface="Arial"/>
              <a:buNone/>
            </a:pPr>
            <a:r>
              <a:rPr lang="en-US" sz="8700" b="1" dirty="0">
                <a:latin typeface="Arial"/>
                <a:ea typeface="Arial"/>
                <a:cs typeface="Arial"/>
                <a:sym typeface="Arial"/>
              </a:rPr>
              <a:t>THE NEED</a:t>
            </a:r>
            <a:endParaRPr dirty="0"/>
          </a:p>
        </p:txBody>
      </p:sp>
      <p:sp>
        <p:nvSpPr>
          <p:cNvPr id="127" name="Google Shape;127;p6"/>
          <p:cNvSpPr txBox="1"/>
          <p:nvPr/>
        </p:nvSpPr>
        <p:spPr>
          <a:xfrm>
            <a:off x="19886155" y="9681080"/>
            <a:ext cx="2932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125 New Chapters</a:t>
            </a:r>
            <a:endParaRPr dirty="0"/>
          </a:p>
        </p:txBody>
      </p:sp>
      <p:sp>
        <p:nvSpPr>
          <p:cNvPr id="128" name="Google Shape;128;p6"/>
          <p:cNvSpPr txBox="1"/>
          <p:nvPr/>
        </p:nvSpPr>
        <p:spPr>
          <a:xfrm>
            <a:off x="20114109" y="10540385"/>
            <a:ext cx="2704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53 New Chapters</a:t>
            </a:r>
            <a:endParaRPr dirty="0"/>
          </a:p>
        </p:txBody>
      </p:sp>
      <p:cxnSp>
        <p:nvCxnSpPr>
          <p:cNvPr id="129" name="Google Shape;129;p6"/>
          <p:cNvCxnSpPr/>
          <p:nvPr/>
        </p:nvCxnSpPr>
        <p:spPr>
          <a:xfrm rot="10800000">
            <a:off x="7602319" y="9971167"/>
            <a:ext cx="120930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30" name="Google Shape;130;p6"/>
          <p:cNvSpPr/>
          <p:nvPr/>
        </p:nvSpPr>
        <p:spPr>
          <a:xfrm>
            <a:off x="3402275" y="9638525"/>
            <a:ext cx="68907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711650" y="9623153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dirty="0"/>
          </a:p>
        </p:txBody>
      </p:sp>
      <p:sp>
        <p:nvSpPr>
          <p:cNvPr id="132" name="Google Shape;132;p6"/>
          <p:cNvSpPr txBox="1"/>
          <p:nvPr/>
        </p:nvSpPr>
        <p:spPr>
          <a:xfrm>
            <a:off x="8689301" y="9626902"/>
            <a:ext cx="1469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FFFFFF"/>
                </a:solidFill>
              </a:rPr>
              <a:t>8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3600" b="1" dirty="0">
                <a:solidFill>
                  <a:srgbClr val="FFFFFF"/>
                </a:solidFill>
              </a:rPr>
              <a:t>288</a:t>
            </a:r>
            <a:endParaRPr dirty="0"/>
          </a:p>
        </p:txBody>
      </p:sp>
      <p:sp>
        <p:nvSpPr>
          <p:cNvPr id="133" name="Google Shape;133;p6"/>
          <p:cNvSpPr txBox="1"/>
          <p:nvPr/>
        </p:nvSpPr>
        <p:spPr>
          <a:xfrm>
            <a:off x="7869746" y="3725750"/>
            <a:ext cx="1489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CHILDREN WE’VE HELPED GET OFF THE FLOOR</a:t>
            </a:r>
            <a:endParaRPr dirty="0"/>
          </a:p>
        </p:txBody>
      </p:sp>
      <p:sp>
        <p:nvSpPr>
          <p:cNvPr id="134" name="Google Shape;134;p6"/>
          <p:cNvSpPr txBox="1"/>
          <p:nvPr/>
        </p:nvSpPr>
        <p:spPr>
          <a:xfrm>
            <a:off x="1844622" y="3725747"/>
            <a:ext cx="1362786" cy="639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YEAR</a:t>
            </a:r>
            <a:endParaRPr dirty="0"/>
          </a:p>
        </p:txBody>
      </p:sp>
      <p:sp>
        <p:nvSpPr>
          <p:cNvPr id="135" name="Google Shape;135;p6"/>
          <p:cNvSpPr txBox="1"/>
          <p:nvPr/>
        </p:nvSpPr>
        <p:spPr>
          <a:xfrm>
            <a:off x="1717706" y="7112443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dirty="0"/>
          </a:p>
        </p:txBody>
      </p:sp>
      <p:sp>
        <p:nvSpPr>
          <p:cNvPr id="136" name="Google Shape;136;p6"/>
          <p:cNvSpPr txBox="1"/>
          <p:nvPr/>
        </p:nvSpPr>
        <p:spPr>
          <a:xfrm>
            <a:off x="1697615" y="6269520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dirty="0"/>
          </a:p>
        </p:txBody>
      </p:sp>
      <p:sp>
        <p:nvSpPr>
          <p:cNvPr id="137" name="Google Shape;137;p6"/>
          <p:cNvSpPr txBox="1"/>
          <p:nvPr/>
        </p:nvSpPr>
        <p:spPr>
          <a:xfrm>
            <a:off x="1697615" y="4556500"/>
            <a:ext cx="1371603" cy="701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  <a:endParaRPr dirty="0"/>
          </a:p>
        </p:txBody>
      </p:sp>
      <p:cxnSp>
        <p:nvCxnSpPr>
          <p:cNvPr id="138" name="Google Shape;138;p6"/>
          <p:cNvCxnSpPr/>
          <p:nvPr/>
        </p:nvCxnSpPr>
        <p:spPr>
          <a:xfrm rot="10800000">
            <a:off x="5901470" y="9135958"/>
            <a:ext cx="137886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39" name="Google Shape;139;p6"/>
          <p:cNvSpPr txBox="1"/>
          <p:nvPr/>
        </p:nvSpPr>
        <p:spPr>
          <a:xfrm>
            <a:off x="20236178" y="8870284"/>
            <a:ext cx="258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 New Chapters</a:t>
            </a:r>
            <a:endParaRPr dirty="0"/>
          </a:p>
        </p:txBody>
      </p:sp>
      <p:sp>
        <p:nvSpPr>
          <p:cNvPr id="140" name="Google Shape;140;p6"/>
          <p:cNvSpPr txBox="1"/>
          <p:nvPr/>
        </p:nvSpPr>
        <p:spPr>
          <a:xfrm>
            <a:off x="1711650" y="8790787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dirty="0"/>
          </a:p>
        </p:txBody>
      </p:sp>
      <p:cxnSp>
        <p:nvCxnSpPr>
          <p:cNvPr id="141" name="Google Shape;141;p6"/>
          <p:cNvCxnSpPr/>
          <p:nvPr/>
        </p:nvCxnSpPr>
        <p:spPr>
          <a:xfrm rot="10800000">
            <a:off x="4666758" y="8308847"/>
            <a:ext cx="152109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42" name="Google Shape;142;p6"/>
          <p:cNvSpPr txBox="1"/>
          <p:nvPr/>
        </p:nvSpPr>
        <p:spPr>
          <a:xfrm>
            <a:off x="20449252" y="8044587"/>
            <a:ext cx="2369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 New Chapter</a:t>
            </a:r>
            <a:endParaRPr dirty="0"/>
          </a:p>
        </p:txBody>
      </p:sp>
      <p:sp>
        <p:nvSpPr>
          <p:cNvPr id="143" name="Google Shape;143;p6"/>
          <p:cNvSpPr txBox="1"/>
          <p:nvPr/>
        </p:nvSpPr>
        <p:spPr>
          <a:xfrm>
            <a:off x="1697615" y="7958425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dirty="0"/>
          </a:p>
        </p:txBody>
      </p:sp>
      <p:sp>
        <p:nvSpPr>
          <p:cNvPr id="144" name="Google Shape;144;p6"/>
          <p:cNvSpPr/>
          <p:nvPr/>
        </p:nvSpPr>
        <p:spPr>
          <a:xfrm rot="2700000">
            <a:off x="19792694" y="8230546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6"/>
          <p:cNvCxnSpPr/>
          <p:nvPr/>
        </p:nvCxnSpPr>
        <p:spPr>
          <a:xfrm rot="10800000">
            <a:off x="4161313" y="5765550"/>
            <a:ext cx="155499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46" name="Google Shape;146;p6"/>
          <p:cNvSpPr txBox="1"/>
          <p:nvPr/>
        </p:nvSpPr>
        <p:spPr>
          <a:xfrm>
            <a:off x="20449252" y="5511951"/>
            <a:ext cx="2369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 New Chapter</a:t>
            </a:r>
            <a:endParaRPr dirty="0"/>
          </a:p>
        </p:txBody>
      </p:sp>
      <p:sp>
        <p:nvSpPr>
          <p:cNvPr id="147" name="Google Shape;147;p6"/>
          <p:cNvSpPr txBox="1"/>
          <p:nvPr/>
        </p:nvSpPr>
        <p:spPr>
          <a:xfrm>
            <a:off x="1697615" y="5406613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dirty="0"/>
          </a:p>
        </p:txBody>
      </p:sp>
      <p:cxnSp>
        <p:nvCxnSpPr>
          <p:cNvPr id="148" name="Google Shape;148;p6"/>
          <p:cNvCxnSpPr/>
          <p:nvPr/>
        </p:nvCxnSpPr>
        <p:spPr>
          <a:xfrm rot="10800000">
            <a:off x="18158730" y="10849567"/>
            <a:ext cx="14691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49" name="Google Shape;149;p6"/>
          <p:cNvSpPr/>
          <p:nvPr/>
        </p:nvSpPr>
        <p:spPr>
          <a:xfrm>
            <a:off x="3382846" y="10489585"/>
            <a:ext cx="157227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 txBox="1"/>
          <p:nvPr/>
        </p:nvSpPr>
        <p:spPr>
          <a:xfrm>
            <a:off x="1678303" y="10429013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dirty="0"/>
          </a:p>
        </p:txBody>
      </p:sp>
      <p:sp>
        <p:nvSpPr>
          <p:cNvPr id="151" name="Google Shape;151;p6"/>
          <p:cNvSpPr txBox="1"/>
          <p:nvPr/>
        </p:nvSpPr>
        <p:spPr>
          <a:xfrm>
            <a:off x="17180370" y="10460809"/>
            <a:ext cx="182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30,0</a:t>
            </a:r>
            <a:r>
              <a:rPr lang="en-US" sz="3600" b="1" dirty="0">
                <a:solidFill>
                  <a:srgbClr val="FFFFFF"/>
                </a:solidFill>
              </a:rPr>
              <a:t>26</a:t>
            </a:r>
            <a:endParaRPr dirty="0"/>
          </a:p>
        </p:txBody>
      </p:sp>
      <p:sp>
        <p:nvSpPr>
          <p:cNvPr id="152" name="Google Shape;152;p6"/>
          <p:cNvSpPr/>
          <p:nvPr/>
        </p:nvSpPr>
        <p:spPr>
          <a:xfrm>
            <a:off x="3402280" y="8806166"/>
            <a:ext cx="11667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3388245" y="7973807"/>
            <a:ext cx="2568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3388245" y="6284901"/>
            <a:ext cx="987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3388245" y="5421993"/>
            <a:ext cx="348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3388245" y="4571881"/>
            <a:ext cx="21207" cy="670562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 txBox="1"/>
          <p:nvPr/>
        </p:nvSpPr>
        <p:spPr>
          <a:xfrm>
            <a:off x="4507515" y="8780807"/>
            <a:ext cx="1469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1,225</a:t>
            </a:r>
            <a:endParaRPr dirty="0"/>
          </a:p>
        </p:txBody>
      </p:sp>
      <p:sp>
        <p:nvSpPr>
          <p:cNvPr id="158" name="Google Shape;158;p6"/>
          <p:cNvSpPr txBox="1"/>
          <p:nvPr/>
        </p:nvSpPr>
        <p:spPr>
          <a:xfrm>
            <a:off x="3563282" y="7115036"/>
            <a:ext cx="1274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154</a:t>
            </a:r>
            <a:endParaRPr dirty="0"/>
          </a:p>
        </p:txBody>
      </p:sp>
      <p:sp>
        <p:nvSpPr>
          <p:cNvPr id="159" name="Google Shape;159;p6"/>
          <p:cNvSpPr txBox="1"/>
          <p:nvPr/>
        </p:nvSpPr>
        <p:spPr>
          <a:xfrm>
            <a:off x="3500001" y="6275667"/>
            <a:ext cx="1361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102</a:t>
            </a:r>
            <a:endParaRPr dirty="0"/>
          </a:p>
        </p:txBody>
      </p:sp>
      <p:sp>
        <p:nvSpPr>
          <p:cNvPr id="160" name="Google Shape;160;p6"/>
          <p:cNvSpPr txBox="1"/>
          <p:nvPr/>
        </p:nvSpPr>
        <p:spPr>
          <a:xfrm>
            <a:off x="3429520" y="4538553"/>
            <a:ext cx="982479" cy="7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dirty="0"/>
          </a:p>
        </p:txBody>
      </p:sp>
      <p:sp>
        <p:nvSpPr>
          <p:cNvPr id="161" name="Google Shape;161;p6"/>
          <p:cNvSpPr txBox="1"/>
          <p:nvPr/>
        </p:nvSpPr>
        <p:spPr>
          <a:xfrm>
            <a:off x="3633241" y="7958183"/>
            <a:ext cx="130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270</a:t>
            </a:r>
            <a:endParaRPr dirty="0"/>
          </a:p>
        </p:txBody>
      </p:sp>
      <p:sp>
        <p:nvSpPr>
          <p:cNvPr id="162" name="Google Shape;162;p6"/>
          <p:cNvSpPr txBox="1"/>
          <p:nvPr/>
        </p:nvSpPr>
        <p:spPr>
          <a:xfrm>
            <a:off x="3429520" y="5391232"/>
            <a:ext cx="9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dirty="0"/>
          </a:p>
        </p:txBody>
      </p:sp>
      <p:cxnSp>
        <p:nvCxnSpPr>
          <p:cNvPr id="163" name="Google Shape;163;p6"/>
          <p:cNvCxnSpPr/>
          <p:nvPr/>
        </p:nvCxnSpPr>
        <p:spPr>
          <a:xfrm>
            <a:off x="1817203" y="4624437"/>
            <a:ext cx="20946043" cy="1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4" name="Google Shape;164;p6"/>
          <p:cNvSpPr txBox="1"/>
          <p:nvPr/>
        </p:nvSpPr>
        <p:spPr>
          <a:xfrm>
            <a:off x="20114109" y="11399851"/>
            <a:ext cx="2704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34 New Chapters</a:t>
            </a:r>
            <a:endParaRPr dirty="0"/>
          </a:p>
        </p:txBody>
      </p:sp>
      <p:cxnSp>
        <p:nvCxnSpPr>
          <p:cNvPr id="165" name="Google Shape;165;p6"/>
          <p:cNvCxnSpPr/>
          <p:nvPr/>
        </p:nvCxnSpPr>
        <p:spPr>
          <a:xfrm rot="10800000">
            <a:off x="12181798" y="11689940"/>
            <a:ext cx="75414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66" name="Google Shape;166;p6"/>
          <p:cNvSpPr/>
          <p:nvPr/>
        </p:nvSpPr>
        <p:spPr>
          <a:xfrm>
            <a:off x="3398740" y="11349051"/>
            <a:ext cx="104775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1662409" y="11288479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dirty="0"/>
          </a:p>
        </p:txBody>
      </p:sp>
      <p:sp>
        <p:nvSpPr>
          <p:cNvPr id="168" name="Google Shape;168;p6"/>
          <p:cNvSpPr txBox="1"/>
          <p:nvPr/>
        </p:nvSpPr>
        <p:spPr>
          <a:xfrm>
            <a:off x="11881327" y="11345674"/>
            <a:ext cx="182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20,378</a:t>
            </a:r>
            <a:endParaRPr dirty="0"/>
          </a:p>
        </p:txBody>
      </p:sp>
      <p:sp>
        <p:nvSpPr>
          <p:cNvPr id="169" name="Google Shape;169;p6"/>
          <p:cNvSpPr/>
          <p:nvPr/>
        </p:nvSpPr>
        <p:spPr>
          <a:xfrm rot="2700000">
            <a:off x="19792694" y="5687249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/>
          <p:nvPr/>
        </p:nvSpPr>
        <p:spPr>
          <a:xfrm rot="2700000">
            <a:off x="19792694" y="9033563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/>
          <p:nvPr/>
        </p:nvSpPr>
        <p:spPr>
          <a:xfrm rot="2700000">
            <a:off x="19792694" y="9892868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 rot="2700000">
            <a:off x="19792694" y="10752174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 rot="2700000">
            <a:off x="19792694" y="11611639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388245" y="7127822"/>
            <a:ext cx="1602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 txBox="1"/>
          <p:nvPr/>
        </p:nvSpPr>
        <p:spPr>
          <a:xfrm>
            <a:off x="1643050" y="1941999"/>
            <a:ext cx="212943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endParaRPr sz="11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Each Year, SHP has shown tremendous growth and </a:t>
            </a:r>
            <a:r>
              <a:rPr lang="en-US" sz="3300" dirty="0">
                <a:solidFill>
                  <a:srgbClr val="FFFFFF"/>
                </a:solidFill>
              </a:rPr>
              <a:t>has built </a:t>
            </a:r>
            <a:r>
              <a:rPr lang="en-US" sz="3300" dirty="0">
                <a:solidFill>
                  <a:schemeClr val="lt1"/>
                </a:solidFill>
              </a:rPr>
              <a:t>almost </a:t>
            </a:r>
            <a:r>
              <a:rPr lang="en-US" sz="3300" dirty="0">
                <a:solidFill>
                  <a:srgbClr val="FFFFFF"/>
                </a:solidFill>
              </a:rPr>
              <a:t>100,000 beds as of 2021.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dirty="0">
                <a:solidFill>
                  <a:srgbClr val="FFFFFF"/>
                </a:solidFill>
              </a:rPr>
              <a:t>W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know there will be even more need in </a:t>
            </a:r>
            <a:r>
              <a:rPr lang="en-US" sz="3300" dirty="0">
                <a:solidFill>
                  <a:srgbClr val="FFFFFF"/>
                </a:solidFill>
              </a:rPr>
              <a:t>the future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 dirty="0"/>
          </a:p>
        </p:txBody>
      </p:sp>
      <p:sp>
        <p:nvSpPr>
          <p:cNvPr id="176" name="Google Shape;176;p6"/>
          <p:cNvSpPr txBox="1"/>
          <p:nvPr/>
        </p:nvSpPr>
        <p:spPr>
          <a:xfrm>
            <a:off x="20118528" y="12226387"/>
            <a:ext cx="2704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rgbClr val="FFFFFF"/>
                </a:solidFill>
              </a:rPr>
              <a:t>40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New Chapters</a:t>
            </a:r>
            <a:endParaRPr dirty="0"/>
          </a:p>
        </p:txBody>
      </p:sp>
      <p:cxnSp>
        <p:nvCxnSpPr>
          <p:cNvPr id="177" name="Google Shape;177;p6"/>
          <p:cNvCxnSpPr/>
          <p:nvPr/>
        </p:nvCxnSpPr>
        <p:spPr>
          <a:xfrm rot="10800000">
            <a:off x="12186217" y="12516476"/>
            <a:ext cx="7541400" cy="0"/>
          </a:xfrm>
          <a:prstGeom prst="straightConnector1">
            <a:avLst/>
          </a:prstGeom>
          <a:noFill/>
          <a:ln w="76200" cap="flat" cmpd="sng">
            <a:solidFill>
              <a:srgbClr val="003B5F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78" name="Google Shape;178;p6"/>
          <p:cNvSpPr/>
          <p:nvPr/>
        </p:nvSpPr>
        <p:spPr>
          <a:xfrm>
            <a:off x="3403145" y="12175575"/>
            <a:ext cx="16130400" cy="670500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1666828" y="12115015"/>
            <a:ext cx="13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3600" dirty="0">
                <a:solidFill>
                  <a:srgbClr val="FFFFFF"/>
                </a:solidFill>
              </a:rPr>
              <a:t>1</a:t>
            </a:r>
            <a:endParaRPr dirty="0"/>
          </a:p>
        </p:txBody>
      </p:sp>
      <p:sp>
        <p:nvSpPr>
          <p:cNvPr id="180" name="Google Shape;180;p6"/>
          <p:cNvSpPr/>
          <p:nvPr/>
        </p:nvSpPr>
        <p:spPr>
          <a:xfrm rot="2700000">
            <a:off x="19797112" y="12438175"/>
            <a:ext cx="156553" cy="156553"/>
          </a:xfrm>
          <a:prstGeom prst="rect">
            <a:avLst/>
          </a:prstGeom>
          <a:solidFill>
            <a:srgbClr val="003B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"/>
          <p:cNvSpPr txBox="1"/>
          <p:nvPr/>
        </p:nvSpPr>
        <p:spPr>
          <a:xfrm>
            <a:off x="17562955" y="12103994"/>
            <a:ext cx="182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381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3600" b="1" dirty="0">
                <a:solidFill>
                  <a:srgbClr val="FFFFFF"/>
                </a:solidFill>
              </a:rPr>
              <a:t>3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3600" b="1" dirty="0">
                <a:solidFill>
                  <a:srgbClr val="FFFFFF"/>
                </a:solidFill>
              </a:rPr>
              <a:t>38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0AB6-D5E7-9C2E-4961-B0E83739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98515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Sleep in Heavenly Peace – BED DATA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D6A46-21B2-23C6-4993-606859CD5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913420"/>
            <a:ext cx="21181500" cy="833733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6600" u="sng" dirty="0"/>
              <a:t>2025 To Date </a:t>
            </a:r>
            <a:r>
              <a:rPr lang="en-US" u="sng" dirty="0"/>
              <a:t>(Nation wide)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6600" dirty="0"/>
              <a:t>Total Beds Built: 42,638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6600" dirty="0"/>
              <a:t>Volunteers: 267,5485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6600" dirty="0"/>
              <a:t>Beds Delivered: 36,212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6600" dirty="0"/>
              <a:t>Chapters: 31</a:t>
            </a:r>
          </a:p>
          <a:p>
            <a:pPr marL="228600" indent="0"/>
            <a:endParaRPr lang="en-US" sz="2400" dirty="0"/>
          </a:p>
          <a:p>
            <a:pPr marL="228600" indent="0"/>
            <a:r>
              <a:rPr lang="en-US" sz="2400" dirty="0"/>
              <a:t>(Data 7-2-25)</a:t>
            </a:r>
            <a:r>
              <a:rPr lang="en-US" sz="66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848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0AB6-D5E7-9C2E-4961-B0E83739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– BED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D6A46-21B2-23C6-4993-606859CD5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33733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6000" u="sng" dirty="0"/>
              <a:t>Total 2012-2025 </a:t>
            </a:r>
            <a:r>
              <a:rPr lang="en-US" sz="3600" u="sng" dirty="0"/>
              <a:t>(Nation wide)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Total Beds Built: 317,852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Total Volunteers: 831,123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Total Beds Delivered: 292,235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Total Chapters: 427</a:t>
            </a:r>
          </a:p>
          <a:p>
            <a:pPr marL="228600" indent="0"/>
            <a:endParaRPr lang="en-US" sz="2400" dirty="0"/>
          </a:p>
          <a:p>
            <a:pPr marL="228600" indent="0"/>
            <a:endParaRPr lang="en-US" sz="2400" dirty="0"/>
          </a:p>
          <a:p>
            <a:pPr marL="228600" indent="0"/>
            <a:r>
              <a:rPr lang="en-US" sz="2400" dirty="0"/>
              <a:t>(Data 7-2-25)</a:t>
            </a:r>
          </a:p>
        </p:txBody>
      </p:sp>
    </p:spTree>
    <p:extLst>
      <p:ext uri="{BB962C8B-B14F-4D97-AF65-F5344CB8AC3E}">
        <p14:creationId xmlns:p14="http://schemas.microsoft.com/office/powerpoint/2010/main" val="161776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3A1ED-AAE1-9847-0C89-75CA518B4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Sleep in Heavenly Peace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5BA56-3C16-ED4C-4BEA-6DAA6EB4A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45943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en-US" sz="10000" dirty="0"/>
          </a:p>
          <a:p>
            <a:r>
              <a:rPr lang="en-US" sz="10000" dirty="0"/>
              <a:t>What is happening in Florida??</a:t>
            </a:r>
          </a:p>
        </p:txBody>
      </p:sp>
    </p:spTree>
    <p:extLst>
      <p:ext uri="{BB962C8B-B14F-4D97-AF65-F5344CB8AC3E}">
        <p14:creationId xmlns:p14="http://schemas.microsoft.com/office/powerpoint/2010/main" val="250945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D95A-EBA2-E942-1DEF-CAC14B4E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284447" cy="1928661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Sleep in Heavenly Peace – Florida Chapters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4C324-CBA7-6604-00F8-D8C651175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655751"/>
            <a:ext cx="21181500" cy="8706708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6000" u="sng" dirty="0"/>
              <a:t>Florida Chapters  (13)</a:t>
            </a:r>
          </a:p>
          <a:p>
            <a:r>
              <a:rPr lang="en-US" sz="6000" dirty="0"/>
              <a:t>FL- Fort Lauderdale</a:t>
            </a:r>
          </a:p>
          <a:p>
            <a:r>
              <a:rPr lang="en-US" sz="6000" dirty="0"/>
              <a:t>FL- Fort Walton Beach</a:t>
            </a:r>
          </a:p>
          <a:p>
            <a:r>
              <a:rPr lang="en-US" sz="6000" dirty="0"/>
              <a:t>FL- Gainesville</a:t>
            </a:r>
          </a:p>
          <a:p>
            <a:r>
              <a:rPr lang="en-US" sz="6000" dirty="0"/>
              <a:t>FL- Lake City – </a:t>
            </a:r>
            <a:r>
              <a:rPr lang="en-US" sz="6000" dirty="0">
                <a:solidFill>
                  <a:srgbClr val="FF0000"/>
                </a:solidFill>
              </a:rPr>
              <a:t>started October 2022!!</a:t>
            </a:r>
          </a:p>
          <a:p>
            <a:r>
              <a:rPr lang="en-US" sz="6000" dirty="0"/>
              <a:t>FL- Monticello</a:t>
            </a:r>
          </a:p>
          <a:p>
            <a:r>
              <a:rPr lang="en-US" sz="6000" dirty="0"/>
              <a:t>FL- Orlando W</a:t>
            </a:r>
          </a:p>
          <a:p>
            <a:r>
              <a:rPr lang="en-US" sz="6000" dirty="0"/>
              <a:t>FL- Palm Beach W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42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D95A-EBA2-E942-1DEF-CAC14B4E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284447" cy="1928661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Sleep in Heavenly Peace – Florida Chapters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4C324-CBA7-6604-00F8-D8C651175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598601"/>
            <a:ext cx="21181500" cy="870670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6000" u="sng" dirty="0"/>
              <a:t>Florida Chapters (13) (Cont’d)</a:t>
            </a:r>
          </a:p>
          <a:p>
            <a:r>
              <a:rPr lang="en-US" sz="6000" dirty="0"/>
              <a:t>FL- Panama City</a:t>
            </a:r>
          </a:p>
          <a:p>
            <a:r>
              <a:rPr lang="en-US" sz="6000" dirty="0"/>
              <a:t>FL- Pensacola</a:t>
            </a:r>
          </a:p>
          <a:p>
            <a:r>
              <a:rPr lang="en-US" sz="6000" dirty="0"/>
              <a:t>FL- Sarasota</a:t>
            </a:r>
          </a:p>
          <a:p>
            <a:r>
              <a:rPr lang="en-US" sz="6000" dirty="0"/>
              <a:t>FL- Southside Jax</a:t>
            </a:r>
          </a:p>
          <a:p>
            <a:r>
              <a:rPr lang="en-US" sz="6000" dirty="0"/>
              <a:t>FL- Tallahassee</a:t>
            </a:r>
          </a:p>
          <a:p>
            <a:r>
              <a:rPr lang="en-US" sz="6000" dirty="0"/>
              <a:t>FL- Tampa Bay </a:t>
            </a:r>
          </a:p>
          <a:p>
            <a:endParaRPr lang="en-US" sz="6000" dirty="0"/>
          </a:p>
          <a:p>
            <a:endParaRPr lang="en-US" sz="48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652C67E-2A68-D6DA-B41C-2EA0D2E980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13730"/>
              </p:ext>
            </p:extLst>
          </p:nvPr>
        </p:nvGraphicFramePr>
        <p:xfrm>
          <a:off x="98425" y="98425"/>
          <a:ext cx="18669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2" imgW="1867680" imgH="491040" progId="Package">
                  <p:embed/>
                </p:oleObj>
              </mc:Choice>
              <mc:Fallback>
                <p:oleObj name="Packager Shell Object" showAsIcon="1" r:id="rId2" imgW="1867680" imgH="491040" progId="Package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652C67E-2A68-D6DA-B41C-2EA0D2E98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866900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3651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27B80-21A8-1810-AC87-28EF0E58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1"/>
            <a:ext cx="21180745" cy="149981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Sleep in Heavenly Peace -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7EDBE-6C26-C4E3-67F9-911F6C3F6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628900"/>
            <a:ext cx="21181500" cy="883920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How to apply for a bed?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3FC79B-9434-11D7-BE71-54DD670FA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49" y="3857625"/>
            <a:ext cx="14630401" cy="740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357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1E7E5-2F1C-DD81-21C1-3AD68C725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Sleep in </a:t>
            </a:r>
            <a:r>
              <a:rPr lang="en-US" dirty="0" err="1"/>
              <a:t>Heavernly</a:t>
            </a:r>
            <a:r>
              <a:rPr lang="en-US" dirty="0"/>
              <a:t> Peace -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27960-B8A7-D941-85B7-F0E33E90A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45943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4400" dirty="0"/>
              <a:t>Family applies on SHP website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Kids need to be between 3-17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Columbia County only 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Single twin bed or twin-size Bunk Bed</a:t>
            </a:r>
            <a:br>
              <a:rPr lang="en-US" sz="4400" dirty="0"/>
            </a:br>
            <a:endParaRPr lang="en-US" sz="44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4400" dirty="0"/>
              <a:t>Chapter President gets notification in Chapter website  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Begin Vetting Process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Verify application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Is it truly needed by the child?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Sign Indemnification form before delivery 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0" lvl="2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4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1917F-2161-D5CC-F707-D0202550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881346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Sleep in Heavenly Peace -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17987-7AB7-87FD-6447-F35BE014D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8" y="2884845"/>
            <a:ext cx="8360721" cy="8508085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u="sng" dirty="0"/>
              <a:t>Apply for a Bed (cont’d)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dirty="0"/>
              <a:t>Schedule Delivery</a:t>
            </a:r>
          </a:p>
          <a:p>
            <a:pPr marL="228600" indent="0"/>
            <a:endParaRPr lang="en-US" dirty="0"/>
          </a:p>
          <a:p>
            <a:pPr marL="228600" indent="0"/>
            <a:r>
              <a:rPr lang="en-US" u="sng" dirty="0"/>
              <a:t>Delivery Team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dirty="0"/>
              <a:t>Meet the family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dirty="0"/>
              <a:t>Assemble delivered bed</a:t>
            </a:r>
          </a:p>
          <a:p>
            <a:pPr marL="1257300" lvl="1" indent="-571500">
              <a:buFont typeface="Arial" panose="020B0604020202020204" pitchFamily="34" charset="0"/>
              <a:buChar char="•"/>
            </a:pPr>
            <a:r>
              <a:rPr lang="en-US" dirty="0"/>
              <a:t>Celebrate!!  </a:t>
            </a:r>
          </a:p>
        </p:txBody>
      </p:sp>
      <p:pic>
        <p:nvPicPr>
          <p:cNvPr id="4" name="Picture 3" descr="A group of people sitting on the floor&#10;&#10;Description automatically generated with low confidence">
            <a:extLst>
              <a:ext uri="{FF2B5EF4-FFF2-40B4-BE49-F238E27FC236}">
                <a16:creationId xmlns:a16="http://schemas.microsoft.com/office/drawing/2014/main" id="{3F9969CA-0F31-762F-1A9D-700823F92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462332" y="3490813"/>
            <a:ext cx="8641436" cy="74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5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98515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7974" y="2884845"/>
            <a:ext cx="21796376" cy="848800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228600" indent="0"/>
            <a:r>
              <a:rPr lang="en-US" sz="6000" u="sng" dirty="0"/>
              <a:t>Current Columbia County - Lake City Supporters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Lowes (National Supporter)			Clay Electric Cooperative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Morrells Furniture						Werner Industries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Christian Service Center                    Lake City Kiwanis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Lake City Lowes   		                      Lake City Reporter				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1st Methodist Church                          Columbia High School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Columbia Mattress &amp; Furniture       Buck Rogers Foundation 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4800" dirty="0"/>
              <a:t>Lake City Rotary Club                        Law Office of Chris Costello       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endParaRPr lang="en-US" sz="6000" dirty="0"/>
          </a:p>
          <a:p>
            <a:pPr marL="800100" indent="-571500">
              <a:buFont typeface="Arial" panose="020B0604020202020204" pitchFamily="34" charset="0"/>
              <a:buChar char="•"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56555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438399" y="6269063"/>
            <a:ext cx="19507203" cy="13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Montserrat"/>
              <a:buNone/>
            </a:pPr>
            <a:r>
              <a:rPr lang="en-US" sz="8000" dirty="0">
                <a:solidFill>
                  <a:schemeClr val="accent2"/>
                </a:solidFill>
              </a:rPr>
              <a:t>SLEEP IN HEAVENLY PEACE</a:t>
            </a:r>
            <a:endParaRPr dirty="0"/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2438398" y="7656162"/>
            <a:ext cx="19507203" cy="914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</a:pPr>
            <a:r>
              <a:rPr lang="en-US" sz="3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NO KID SLEEPS ON THE FLOOR IN OUR TOWN!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98515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6742" y="2852188"/>
            <a:ext cx="21181500" cy="848800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228600" indent="0"/>
            <a:r>
              <a:rPr lang="en-US" sz="6000" u="sng" dirty="0"/>
              <a:t>Current Columbia County - Lake City Supporters</a:t>
            </a:r>
          </a:p>
          <a:p>
            <a:pPr marL="4572000" lvl="8" indent="-685800">
              <a:buFont typeface="Arial" panose="020B0604020202020204" pitchFamily="34" charset="0"/>
              <a:buChar char="•"/>
            </a:pPr>
            <a:r>
              <a:rPr lang="en-US" sz="2200" dirty="0"/>
              <a:t>ZSS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The Grace and Aloysius Harter Family Trust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Lake City Shriners Club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Columbia Builders Association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r>
              <a:rPr lang="en-US" sz="6000" dirty="0"/>
              <a:t>Lake City Industries</a:t>
            </a:r>
          </a:p>
          <a:p>
            <a:pPr marL="1085850" indent="-857250">
              <a:buFont typeface="Arial" panose="020B0604020202020204" pitchFamily="34" charset="0"/>
              <a:buChar char="•"/>
            </a:pPr>
            <a:endParaRPr lang="en-US" sz="6000" dirty="0"/>
          </a:p>
          <a:p>
            <a:pPr marL="800100" indent="-571500">
              <a:buFont typeface="Arial" panose="020B0604020202020204" pitchFamily="34" charset="0"/>
              <a:buChar char="•"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265394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48800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685800" lvl="1" indent="0">
              <a:buNone/>
            </a:pPr>
            <a:r>
              <a:rPr lang="en-US" sz="4400" u="sng" dirty="0"/>
              <a:t>Sponsorship</a:t>
            </a:r>
          </a:p>
          <a:p>
            <a:pPr marL="1257300" lvl="1" indent="-571500"/>
            <a:r>
              <a:rPr lang="en-US" sz="4400" dirty="0"/>
              <a:t>5 Bunk Beds = 10 Single Beds approximately $2,500</a:t>
            </a:r>
          </a:p>
          <a:p>
            <a:pPr marL="2628900" lvl="4" indent="-571500"/>
            <a:endParaRPr lang="en-US" sz="2800" dirty="0"/>
          </a:p>
          <a:p>
            <a:pPr marL="1257300" lvl="1" indent="-571500"/>
            <a:r>
              <a:rPr lang="en-US" sz="4400" dirty="0"/>
              <a:t>10 Bunks = 20 Single Beds approximately $5,000</a:t>
            </a:r>
          </a:p>
          <a:p>
            <a:pPr marL="2171700" lvl="3" indent="-571500"/>
            <a:endParaRPr lang="en-US" sz="2800" dirty="0"/>
          </a:p>
          <a:p>
            <a:pPr marL="685800" lvl="1" indent="0">
              <a:buNone/>
            </a:pPr>
            <a:r>
              <a:rPr lang="en-US" sz="4400" u="sng" dirty="0"/>
              <a:t>Volunteering</a:t>
            </a:r>
          </a:p>
          <a:p>
            <a:pPr marL="1257300" lvl="1" indent="-571500"/>
            <a:r>
              <a:rPr lang="en-US" sz="4400" dirty="0"/>
              <a:t> 1.5-2 people per bed plus additional support for setup and clean up  </a:t>
            </a:r>
          </a:p>
          <a:p>
            <a:pPr marL="1714500" lvl="2" indent="-571500"/>
            <a:r>
              <a:rPr lang="en-US" sz="4400" dirty="0"/>
              <a:t>10 beds:   15-20 people</a:t>
            </a:r>
          </a:p>
          <a:p>
            <a:pPr marL="1714500" lvl="2" indent="-571500"/>
            <a:r>
              <a:rPr lang="en-US" sz="4400" dirty="0"/>
              <a:t>20 beds:  30-40 people</a:t>
            </a:r>
          </a:p>
        </p:txBody>
      </p:sp>
    </p:spTree>
    <p:extLst>
      <p:ext uri="{BB962C8B-B14F-4D97-AF65-F5344CB8AC3E}">
        <p14:creationId xmlns:p14="http://schemas.microsoft.com/office/powerpoint/2010/main" val="3184068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0153" y="2884845"/>
            <a:ext cx="9107337" cy="947735"/>
          </a:xfrm>
          <a:ln>
            <a:noFill/>
          </a:ln>
        </p:spPr>
        <p:txBody>
          <a:bodyPr wrap="none" anchor="ctr">
            <a:normAutofit/>
          </a:bodyPr>
          <a:lstStyle/>
          <a:p>
            <a:pPr marL="685800" lvl="1" indent="0" algn="ctr">
              <a:buNone/>
            </a:pP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6-20-23 Delivery</a:t>
            </a:r>
          </a:p>
        </p:txBody>
      </p:sp>
      <p:pic>
        <p:nvPicPr>
          <p:cNvPr id="11" name="Picture 10" descr="A bed in a room&#10;&#10;Description automatically generated">
            <a:extLst>
              <a:ext uri="{FF2B5EF4-FFF2-40B4-BE49-F238E27FC236}">
                <a16:creationId xmlns:a16="http://schemas.microsoft.com/office/drawing/2014/main" id="{F9E88B54-BCFB-B42A-238B-6A3C3DBF4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32466" y="3406134"/>
            <a:ext cx="6164561" cy="8685486"/>
          </a:xfrm>
          <a:prstGeom prst="rect">
            <a:avLst/>
          </a:prstGeom>
        </p:spPr>
      </p:pic>
      <p:pic>
        <p:nvPicPr>
          <p:cNvPr id="14" name="Picture 13" descr="A bed in a room&#10;&#10;Description automatically generated">
            <a:extLst>
              <a:ext uri="{FF2B5EF4-FFF2-40B4-BE49-F238E27FC236}">
                <a16:creationId xmlns:a16="http://schemas.microsoft.com/office/drawing/2014/main" id="{288C5428-8885-7AF7-201E-28142624B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15460" y="2989126"/>
            <a:ext cx="6998573" cy="8685486"/>
          </a:xfrm>
          <a:prstGeom prst="rect">
            <a:avLst/>
          </a:prstGeom>
        </p:spPr>
      </p:pic>
      <p:pic>
        <p:nvPicPr>
          <p:cNvPr id="17" name="Picture 16" descr="A person standing next to a table&#10;&#10;Description automatically generated">
            <a:extLst>
              <a:ext uri="{FF2B5EF4-FFF2-40B4-BE49-F238E27FC236}">
                <a16:creationId xmlns:a16="http://schemas.microsoft.com/office/drawing/2014/main" id="{52338B61-4773-F580-1A0E-49A613F54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4245786" y="4655344"/>
            <a:ext cx="6998575" cy="535305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AEA3625-0C7A-5EED-7B66-6A48D82C4BDA}"/>
              </a:ext>
            </a:extLst>
          </p:cNvPr>
          <p:cNvSpPr txBox="1"/>
          <p:nvPr/>
        </p:nvSpPr>
        <p:spPr>
          <a:xfrm>
            <a:off x="14864909" y="2884843"/>
            <a:ext cx="5556691" cy="9477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3600" dirty="0"/>
              <a:t>5-20-23 Build</a:t>
            </a:r>
          </a:p>
        </p:txBody>
      </p:sp>
    </p:spTree>
    <p:extLst>
      <p:ext uri="{BB962C8B-B14F-4D97-AF65-F5344CB8AC3E}">
        <p14:creationId xmlns:p14="http://schemas.microsoft.com/office/powerpoint/2010/main" val="2105666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48800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685800" lvl="1" indent="0">
              <a:buNone/>
            </a:pPr>
            <a:r>
              <a:rPr lang="en-US" sz="2000" dirty="0"/>
              <a:t>Clay Electric Grant 6-20-23</a:t>
            </a:r>
          </a:p>
        </p:txBody>
      </p:sp>
      <p:pic>
        <p:nvPicPr>
          <p:cNvPr id="7" name="Picture 6" descr="A group of men holding a check&#10;&#10;Description automatically generated">
            <a:extLst>
              <a:ext uri="{FF2B5EF4-FFF2-40B4-BE49-F238E27FC236}">
                <a16:creationId xmlns:a16="http://schemas.microsoft.com/office/drawing/2014/main" id="{56C6C881-78AC-A633-F363-FFCDE114F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55" y="3846785"/>
            <a:ext cx="9837683" cy="7220608"/>
          </a:xfrm>
          <a:prstGeom prst="rect">
            <a:avLst/>
          </a:prstGeom>
        </p:spPr>
      </p:pic>
      <p:pic>
        <p:nvPicPr>
          <p:cNvPr id="8" name="Picture 7" descr="A couple of men standing in a room&#10;&#10;Description automatically generated">
            <a:extLst>
              <a:ext uri="{FF2B5EF4-FFF2-40B4-BE49-F238E27FC236}">
                <a16:creationId xmlns:a16="http://schemas.microsoft.com/office/drawing/2014/main" id="{423BB1E0-D9D0-939F-3004-CC1A69B71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846784"/>
            <a:ext cx="10136351" cy="72206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0C75B4-2441-28AB-0F1E-7EB8BDA013CF}"/>
              </a:ext>
            </a:extLst>
          </p:cNvPr>
          <p:cNvSpPr txBox="1"/>
          <p:nvPr/>
        </p:nvSpPr>
        <p:spPr>
          <a:xfrm>
            <a:off x="12192000" y="2995448"/>
            <a:ext cx="4929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Buck Rogers Foundation Grant 6-22-23</a:t>
            </a:r>
          </a:p>
        </p:txBody>
      </p:sp>
    </p:spTree>
    <p:extLst>
      <p:ext uri="{BB962C8B-B14F-4D97-AF65-F5344CB8AC3E}">
        <p14:creationId xmlns:p14="http://schemas.microsoft.com/office/powerpoint/2010/main" val="3660804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C723-3F79-0D03-20B5-0BBB59C2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THANK-YOU!!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C737-A333-9DE6-49EE-813451F8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3000375"/>
            <a:ext cx="21181500" cy="844867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1143000" lvl="2" indent="0">
              <a:buNone/>
            </a:pPr>
            <a:endParaRPr lang="en-US" sz="4400" dirty="0"/>
          </a:p>
        </p:txBody>
      </p:sp>
      <p:pic>
        <p:nvPicPr>
          <p:cNvPr id="2050" name="Picture 2" descr="Caring with Crypto">
            <a:extLst>
              <a:ext uri="{FF2B5EF4-FFF2-40B4-BE49-F238E27FC236}">
                <a16:creationId xmlns:a16="http://schemas.microsoft.com/office/drawing/2014/main" id="{35E602AB-1B29-CB49-CF9D-BE93098E9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371849"/>
            <a:ext cx="20402549" cy="780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12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1550154" y="669940"/>
            <a:ext cx="22822692" cy="1928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8700"/>
              <a:buFont typeface="Arial"/>
              <a:buNone/>
            </a:pPr>
            <a:r>
              <a:rPr lang="en-US" sz="8700" b="1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OUR MISSION</a:t>
            </a:r>
            <a:endParaRPr dirty="0"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1549399" y="2884845"/>
            <a:ext cx="21181500" cy="5108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Montserrat SemiBold"/>
              <a:buNone/>
            </a:pPr>
            <a:r>
              <a:rPr lang="en-US" dirty="0">
                <a:solidFill>
                  <a:schemeClr val="accent1"/>
                </a:solidFill>
              </a:rPr>
              <a:t>Getting Children Off the Floor!</a:t>
            </a:r>
            <a:r>
              <a:rPr lang="en-US" sz="4000" b="1" dirty="0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</a:pPr>
            <a:r>
              <a:rPr lang="en-US" sz="4000" b="1" dirty="0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 believe that “No kids sleeps on the floor in our town”, but we want to make OUR town EVERYONE’S town.</a:t>
            </a:r>
            <a:endParaRPr dirty="0"/>
          </a:p>
          <a:p>
            <a:pPr marL="0" lvl="0" indent="228600" algn="l" rtl="0">
              <a:lnSpc>
                <a:spcPct val="3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</a:pPr>
            <a:endParaRPr sz="4000" b="1" dirty="0">
              <a:solidFill>
                <a:srgbClr val="53545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Montserrat SemiBold"/>
              <a:buNone/>
            </a:pPr>
            <a:r>
              <a:rPr lang="en-US" dirty="0">
                <a:solidFill>
                  <a:schemeClr val="accent1"/>
                </a:solidFill>
              </a:rPr>
              <a:t>Bring Communities Together!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</a:pPr>
            <a:r>
              <a:rPr lang="en-US" sz="4000" b="1" dirty="0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It takes the community to get involved and help their own. SHP provides the opportunity for Volunteers to do just that.</a:t>
            </a:r>
            <a:endParaRPr dirty="0"/>
          </a:p>
        </p:txBody>
      </p:sp>
      <p:grpSp>
        <p:nvGrpSpPr>
          <p:cNvPr id="102" name="Google Shape;102;p3"/>
          <p:cNvGrpSpPr/>
          <p:nvPr/>
        </p:nvGrpSpPr>
        <p:grpSpPr>
          <a:xfrm>
            <a:off x="-8205" y="8574157"/>
            <a:ext cx="24433817" cy="3048553"/>
            <a:chOff x="1" y="0"/>
            <a:chExt cx="24433814" cy="3048551"/>
          </a:xfrm>
        </p:grpSpPr>
        <p:pic>
          <p:nvPicPr>
            <p:cNvPr id="103" name="Google Shape;103;p3" descr="Google Shape;85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29466" y="1"/>
              <a:ext cx="8174883" cy="3048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3" descr="Google Shape;86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6304348" y="1"/>
              <a:ext cx="8129467" cy="3048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3" descr="Google Shape;87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" y="0"/>
              <a:ext cx="8129466" cy="3048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7CA8E-8B3E-D13B-7DE1-C64A19200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2085701" cy="298765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Sleep In Heavenly Peace – Is there a need??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CABB3-D671-95CD-4769-07C443498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3971925"/>
            <a:ext cx="22085701" cy="7400925"/>
          </a:xfrm>
          <a:ln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sz="5400" dirty="0"/>
              <a:t>			</a:t>
            </a:r>
            <a:r>
              <a:rPr lang="en-US" sz="5400" b="0" dirty="0">
                <a:solidFill>
                  <a:srgbClr val="FF0000"/>
                </a:solidFill>
              </a:rPr>
              <a:t>Is there a need to help kids in Columbia County???</a:t>
            </a:r>
          </a:p>
        </p:txBody>
      </p:sp>
    </p:spTree>
    <p:extLst>
      <p:ext uri="{BB962C8B-B14F-4D97-AF65-F5344CB8AC3E}">
        <p14:creationId xmlns:p14="http://schemas.microsoft.com/office/powerpoint/2010/main" val="665803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3F9F-CD09-F583-6004-22E19256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795621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Columbia County, Florida – THE NEED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232A2-D747-B81A-50E6-96EBFCCB8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0153" y="2814022"/>
            <a:ext cx="21795621" cy="808795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/>
              <a:t>Columbia County Florida Population (2023) </a:t>
            </a:r>
          </a:p>
          <a:p>
            <a:pPr marL="228600" indent="0"/>
            <a:r>
              <a:rPr lang="en-US" sz="5400" dirty="0"/>
              <a:t>								70,385 People </a:t>
            </a:r>
          </a:p>
          <a:p>
            <a:pPr marL="228600" indent="0"/>
            <a:endParaRPr lang="en-US" sz="36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/>
              <a:t>Columbia County Florida Poverty Rate (2021) </a:t>
            </a:r>
          </a:p>
          <a:p>
            <a:pPr marL="228600" indent="0"/>
            <a:r>
              <a:rPr lang="en-US" sz="5400" dirty="0"/>
              <a:t>							      	16.5% </a:t>
            </a:r>
          </a:p>
          <a:p>
            <a:pPr marL="228600" indent="0"/>
            <a:r>
              <a:rPr lang="en-US" sz="5400" dirty="0"/>
              <a:t>							       = 11,613 People</a:t>
            </a:r>
          </a:p>
          <a:p>
            <a:pPr marL="228600" indent="0"/>
            <a:r>
              <a:rPr lang="en-US" sz="3600" dirty="0"/>
              <a:t>(Based on US Census Bureau)</a:t>
            </a:r>
          </a:p>
        </p:txBody>
      </p:sp>
    </p:spTree>
    <p:extLst>
      <p:ext uri="{BB962C8B-B14F-4D97-AF65-F5344CB8AC3E}">
        <p14:creationId xmlns:p14="http://schemas.microsoft.com/office/powerpoint/2010/main" val="42304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90DF0-6F5F-E700-0E5F-E40F28569E6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Columbia County (cont’d) – THE NEED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0FA02-0E88-1F4A-7796-297890C92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30962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/>
              <a:t>In 2022 Columbia County had 63 children removed from their family situation</a:t>
            </a:r>
          </a:p>
          <a:p>
            <a:pPr marL="228600" indent="0"/>
            <a:r>
              <a:rPr lang="en-US" sz="5400" dirty="0"/>
              <a:t> 	 0-5 years old  = 31 removed    6-17 years old = 32 removed</a:t>
            </a:r>
          </a:p>
          <a:p>
            <a:pPr marL="228600" indent="0"/>
            <a:endParaRPr lang="en-US" sz="44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200" dirty="0"/>
              <a:t>Sleep in Heavenly Peace projects 3% of US population represents kids sleeping on the floor or couches </a:t>
            </a:r>
          </a:p>
          <a:p>
            <a:pPr marL="228600" indent="0"/>
            <a:r>
              <a:rPr lang="en-US" sz="5200" dirty="0"/>
              <a:t>	(assume U.S population = 300M people = approx. 9M kids</a:t>
            </a:r>
          </a:p>
          <a:p>
            <a:pPr marL="228600" indent="0"/>
            <a:endParaRPr lang="en-US" sz="4400" dirty="0"/>
          </a:p>
          <a:p>
            <a:pPr marL="228600" indent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741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90DF0-6F5F-E700-0E5F-E40F28569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Columbia County (cont’d) – THE NEED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0FA02-0E88-1F4A-7796-297890C92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309628"/>
          </a:xfrm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pPr marL="914400" indent="-685800">
              <a:buFont typeface="Arial" panose="020B0604020202020204" pitchFamily="34" charset="0"/>
              <a:buChar char="•"/>
            </a:pPr>
            <a:endParaRPr lang="en-US" sz="6000" dirty="0"/>
          </a:p>
          <a:p>
            <a:pPr marL="914400" indent="-685800">
              <a:buFont typeface="Arial" panose="020B0604020202020204" pitchFamily="34" charset="0"/>
              <a:buChar char="•"/>
            </a:pPr>
            <a:endParaRPr lang="en-US" sz="6000" dirty="0"/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10900" dirty="0">
                <a:solidFill>
                  <a:srgbClr val="C00000"/>
                </a:solidFill>
              </a:rPr>
              <a:t>So how many Columbia County kids are there with no beds??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endParaRPr lang="en-US" sz="8800" dirty="0">
              <a:solidFill>
                <a:srgbClr val="C00000"/>
              </a:solidFill>
            </a:endParaRPr>
          </a:p>
          <a:p>
            <a:pPr marL="2514600" lvl="5" indent="0"/>
            <a:r>
              <a:rPr lang="en-US" sz="6200" dirty="0">
                <a:solidFill>
                  <a:srgbClr val="C00000"/>
                </a:solidFill>
              </a:rPr>
              <a:t> 			</a:t>
            </a:r>
            <a:r>
              <a:rPr lang="en-US" sz="18900" dirty="0">
                <a:solidFill>
                  <a:srgbClr val="C00000"/>
                </a:solidFill>
              </a:rPr>
              <a:t>We know it is &gt; than 0!!! 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endParaRPr lang="en-US" sz="12800" dirty="0">
              <a:solidFill>
                <a:srgbClr val="C00000"/>
              </a:solidFill>
            </a:endParaRPr>
          </a:p>
          <a:p>
            <a:pPr marL="914400" indent="-685800"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rgbClr val="C00000"/>
                </a:solidFill>
              </a:rPr>
              <a:t>There is no other organization in Columbia County!!</a:t>
            </a:r>
          </a:p>
          <a:p>
            <a:pPr marL="914400" indent="-685800">
              <a:buFont typeface="Arial" panose="020B0604020202020204" pitchFamily="34" charset="0"/>
              <a:buChar char="•"/>
            </a:pPr>
            <a:endParaRPr lang="en-US" sz="8000" dirty="0">
              <a:solidFill>
                <a:srgbClr val="C00000"/>
              </a:solidFill>
            </a:endParaRPr>
          </a:p>
          <a:p>
            <a:pPr marL="228600" indent="0"/>
            <a:r>
              <a:rPr lang="en-US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894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97A7-5A17-04A3-639B-6F8B00F5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154" y="669940"/>
            <a:ext cx="21180745" cy="1928661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Sleep in  Heavenly Peace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27D01-F56F-D78D-8870-D12403AF1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9399" y="2884845"/>
            <a:ext cx="21181500" cy="865945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10000" dirty="0"/>
              <a:t>          </a:t>
            </a:r>
          </a:p>
          <a:p>
            <a:r>
              <a:rPr lang="en-US" sz="10000" dirty="0"/>
              <a:t>           National SHP Growth</a:t>
            </a:r>
          </a:p>
        </p:txBody>
      </p:sp>
    </p:spTree>
    <p:extLst>
      <p:ext uri="{BB962C8B-B14F-4D97-AF65-F5344CB8AC3E}">
        <p14:creationId xmlns:p14="http://schemas.microsoft.com/office/powerpoint/2010/main" val="3657427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"/>
          <p:cNvSpPr txBox="1">
            <a:spLocks noGrp="1"/>
          </p:cNvSpPr>
          <p:nvPr>
            <p:ph type="title"/>
          </p:nvPr>
        </p:nvSpPr>
        <p:spPr>
          <a:xfrm>
            <a:off x="1550154" y="669940"/>
            <a:ext cx="22822692" cy="1928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5F"/>
              </a:buClr>
              <a:buSzPts val="8700"/>
              <a:buFont typeface="Arial"/>
              <a:buNone/>
            </a:pPr>
            <a:r>
              <a:rPr lang="en-US" sz="8700" b="1" dirty="0">
                <a:solidFill>
                  <a:srgbClr val="003B5F"/>
                </a:solidFill>
                <a:latin typeface="Arial"/>
                <a:ea typeface="Arial"/>
                <a:cs typeface="Arial"/>
                <a:sym typeface="Arial"/>
              </a:rPr>
              <a:t>SHP GROWTH</a:t>
            </a:r>
            <a:endParaRPr dirty="0"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1"/>
          </p:nvPr>
        </p:nvSpPr>
        <p:spPr>
          <a:xfrm>
            <a:off x="1549399" y="3004060"/>
            <a:ext cx="7400214" cy="787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</a:pPr>
            <a:r>
              <a:rPr lang="en-US" sz="4000" b="1" dirty="0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At the end of 2018, we had received over 9,932 bed requests nationwide, putting our average over 75 kiddos a day requesting beds to sleep in.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35453"/>
              </a:buClr>
              <a:buSzPts val="4000"/>
              <a:buFont typeface="Montserrat SemiBold"/>
              <a:buNone/>
            </a:pPr>
            <a:r>
              <a:rPr lang="en-US" sz="4000" b="1" dirty="0">
                <a:solidFill>
                  <a:srgbClr val="53545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 2019, we added another 88 chapters to reach far more children but bed requests increased to 26,968.</a:t>
            </a:r>
            <a:endParaRPr dirty="0"/>
          </a:p>
        </p:txBody>
      </p:sp>
      <p:pic>
        <p:nvPicPr>
          <p:cNvPr id="188" name="Google Shape;18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2013" y="3194944"/>
            <a:ext cx="15129585" cy="5976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pen SHP Slide">
  <a:themeElements>
    <a:clrScheme name="Open SHP Slid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9A9E1"/>
      </a:accent1>
      <a:accent2>
        <a:srgbClr val="013A5E"/>
      </a:accent2>
      <a:accent3>
        <a:srgbClr val="FF0100"/>
      </a:accent3>
      <a:accent4>
        <a:srgbClr val="B38648"/>
      </a:accent4>
      <a:accent5>
        <a:srgbClr val="BBB473"/>
      </a:accent5>
      <a:accent6>
        <a:srgbClr val="84927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en SHP Slide">
  <a:themeElements>
    <a:clrScheme name="Open SHP Slid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9A9E1"/>
      </a:accent1>
      <a:accent2>
        <a:srgbClr val="013A5E"/>
      </a:accent2>
      <a:accent3>
        <a:srgbClr val="FF0100"/>
      </a:accent3>
      <a:accent4>
        <a:srgbClr val="B38648"/>
      </a:accent4>
      <a:accent5>
        <a:srgbClr val="BBB473"/>
      </a:accent5>
      <a:accent6>
        <a:srgbClr val="84927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820</Words>
  <Application>Microsoft Office PowerPoint</Application>
  <PresentationFormat>Custom</PresentationFormat>
  <Paragraphs>165</Paragraphs>
  <Slides>24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Montserrat SemiBold</vt:lpstr>
      <vt:lpstr>Montserrat</vt:lpstr>
      <vt:lpstr>Helvetica Neue</vt:lpstr>
      <vt:lpstr>Arial</vt:lpstr>
      <vt:lpstr>Open SHP Slide</vt:lpstr>
      <vt:lpstr>Packager Shell Object</vt:lpstr>
      <vt:lpstr>PowerPoint Presentation</vt:lpstr>
      <vt:lpstr>SLEEP IN HEAVENLY PEACE</vt:lpstr>
      <vt:lpstr>OUR MISSION</vt:lpstr>
      <vt:lpstr>Sleep In Heavenly Peace – Is there a need??</vt:lpstr>
      <vt:lpstr>Columbia County, Florida – THE NEED </vt:lpstr>
      <vt:lpstr>Columbia County (cont’d) – THE NEED </vt:lpstr>
      <vt:lpstr>Columbia County (cont’d) – THE NEED</vt:lpstr>
      <vt:lpstr>Sleep in  Heavenly Peace</vt:lpstr>
      <vt:lpstr>SHP GROWTH</vt:lpstr>
      <vt:lpstr>THE NEED</vt:lpstr>
      <vt:lpstr>Sleep in Heavenly Peace – BED DATA </vt:lpstr>
      <vt:lpstr>Sleep in Heavenly Peace – BED DATA</vt:lpstr>
      <vt:lpstr>Sleep in Heavenly Peace</vt:lpstr>
      <vt:lpstr>Sleep in Heavenly Peace – Florida Chapters</vt:lpstr>
      <vt:lpstr>Sleep in Heavenly Peace – Florida Chapters</vt:lpstr>
      <vt:lpstr>Sleep in Heavenly Peace - Application</vt:lpstr>
      <vt:lpstr>Sleep in Heavernly Peace - Application</vt:lpstr>
      <vt:lpstr>Sleep in Heavenly Peace - Application</vt:lpstr>
      <vt:lpstr>Sleep in Heavenly Peace </vt:lpstr>
      <vt:lpstr>Sleep in Heavenly Peace </vt:lpstr>
      <vt:lpstr>Sleep in Heavenly Peace </vt:lpstr>
      <vt:lpstr>Sleep in Heavenly Peace </vt:lpstr>
      <vt:lpstr>Sleep in Heavenly Peace </vt:lpstr>
      <vt:lpstr>THANK-YOU!!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Santos</dc:creator>
  <cp:lastModifiedBy>Bob Santos</cp:lastModifiedBy>
  <cp:revision>33</cp:revision>
  <cp:lastPrinted>2023-06-05T14:41:01Z</cp:lastPrinted>
  <dcterms:modified xsi:type="dcterms:W3CDTF">2025-07-02T20:04:20Z</dcterms:modified>
</cp:coreProperties>
</file>